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7"/>
  </p:notesMasterIdLst>
  <p:handoutMasterIdLst>
    <p:handoutMasterId r:id="rId18"/>
  </p:handoutMasterIdLst>
  <p:sldIdLst>
    <p:sldId id="263" r:id="rId4"/>
    <p:sldId id="394" r:id="rId5"/>
    <p:sldId id="361" r:id="rId6"/>
    <p:sldId id="364" r:id="rId7"/>
    <p:sldId id="267" r:id="rId8"/>
    <p:sldId id="396" r:id="rId9"/>
    <p:sldId id="404" r:id="rId10"/>
    <p:sldId id="405" r:id="rId11"/>
    <p:sldId id="398" r:id="rId12"/>
    <p:sldId id="399" r:id="rId13"/>
    <p:sldId id="380" r:id="rId14"/>
    <p:sldId id="381" r:id="rId15"/>
    <p:sldId id="395" r:id="rId16"/>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7"/>
            <p14:sldId id="396"/>
            <p14:sldId id="404"/>
            <p14:sldId id="405"/>
            <p14:sldId id="398"/>
            <p14:sldId id="399"/>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C0019"/>
    <a:srgbClr val="2B317C"/>
    <a:srgbClr val="32AE33"/>
    <a:srgbClr val="002060"/>
    <a:srgbClr val="332890"/>
    <a:srgbClr val="498B57"/>
    <a:srgbClr val="DD0907"/>
    <a:srgbClr val="070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11" autoAdjust="0"/>
    <p:restoredTop sz="94231" autoAdjust="0"/>
  </p:normalViewPr>
  <p:slideViewPr>
    <p:cSldViewPr snapToGrid="0">
      <p:cViewPr varScale="1">
        <p:scale>
          <a:sx n="119" d="100"/>
          <a:sy n="119" d="100"/>
        </p:scale>
        <p:origin x="1968" y="192"/>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2019/7/15</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2019/7/15</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配置を</a:t>
            </a:r>
            <a:r>
              <a:rPr kumimoji="1" lang="en-US" altLang="ja-JP" dirty="0"/>
              <a:t>Z</a:t>
            </a:r>
            <a:r>
              <a:rPr kumimoji="1" lang="ja-JP" altLang="en-US" dirty="0"/>
              <a:t>型に</a:t>
            </a:r>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28.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9.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0.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5.xml"/><Relationship Id="rId7" Type="http://schemas.openxmlformats.org/officeDocument/2006/relationships/image" Target="../media/image9.png"/><Relationship Id="rId12"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7.xml"/><Relationship Id="rId10" Type="http://schemas.openxmlformats.org/officeDocument/2006/relationships/image" Target="../media/image20.png"/><Relationship Id="rId4" Type="http://schemas.openxmlformats.org/officeDocument/2006/relationships/video" Target="../media/media6.mp4"/><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8.mp4"/><Relationship Id="rId7" Type="http://schemas.openxmlformats.org/officeDocument/2006/relationships/image" Target="../media/image2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1.png"/><Relationship Id="rId5" Type="http://schemas.openxmlformats.org/officeDocument/2006/relationships/slideLayout" Target="../slideLayouts/slideLayout7.xml"/><Relationship Id="rId4" Type="http://schemas.openxmlformats.org/officeDocument/2006/relationships/video" Target="../media/media8.mp4"/></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92125" y="1488350"/>
            <a:ext cx="6183759" cy="307777"/>
          </a:xfrm>
          <a:prstGeom prst="rect">
            <a:avLst/>
          </a:prstGeom>
          <a:noFill/>
        </p:spPr>
        <p:txBody>
          <a:bodyPr wrap="square" rtlCol="0">
            <a:spAutoFit/>
          </a:bodyPr>
          <a:lstStyle/>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の降下速度の変化が充填完了時間に及ぼす影響を明らかする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67328" y="1533960"/>
            <a:ext cx="36000" cy="21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202157" y="1041955"/>
            <a:ext cx="6473727"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19" name="テキスト ボックス 18">
            <a:extLst>
              <a:ext uri="{FF2B5EF4-FFF2-40B4-BE49-F238E27FC236}">
                <a16:creationId xmlns:a16="http://schemas.microsoft.com/office/drawing/2014/main"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51E3F494-DFEB-4B7B-BF5D-6DC364459FDF}"/>
              </a:ext>
            </a:extLst>
          </p:cNvPr>
          <p:cNvSpPr/>
          <p:nvPr/>
        </p:nvSpPr>
        <p:spPr>
          <a:xfrm>
            <a:off x="466428" y="258727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797814" y="3767686"/>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勾配が大きく、</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492125" y="3313006"/>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756844" y="3804416"/>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EBB9BA03-F82F-4F7D-8A4B-D9019D951B88}"/>
              </a:ext>
            </a:extLst>
          </p:cNvPr>
          <p:cNvSpPr txBox="1"/>
          <p:nvPr/>
        </p:nvSpPr>
        <p:spPr>
          <a:xfrm>
            <a:off x="507397" y="2550549"/>
            <a:ext cx="4895875"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下杵の降下速度が大きいほど充填完了時間が短くなるというわけではない。その理由として以下の</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つがあげられる。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372200" y="5466065"/>
            <a:ext cx="462177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効果。吸引効果の影響の</a:t>
            </a:r>
            <a:r>
              <a:rPr lang="ja-JP" altLang="en-US" sz="140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定量的</a:t>
            </a:r>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な評価は十分になされていない。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239936" y="4968627"/>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343400" y="5466065"/>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B43C55B-75F1-0E40-B895-5776709CB504}"/>
              </a:ext>
            </a:extLst>
          </p:cNvPr>
          <p:cNvCxnSpPr>
            <a:cxnSpLocks/>
          </p:cNvCxnSpPr>
          <p:nvPr/>
        </p:nvCxnSpPr>
        <p:spPr>
          <a:xfrm flipV="1">
            <a:off x="1851239" y="2142705"/>
            <a:ext cx="3801708" cy="1151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803D0F6-838D-8A4A-8443-77D09C6BE608}"/>
              </a:ext>
            </a:extLst>
          </p:cNvPr>
          <p:cNvCxnSpPr>
            <a:cxnSpLocks/>
          </p:cNvCxnSpPr>
          <p:nvPr/>
        </p:nvCxnSpPr>
        <p:spPr>
          <a:xfrm>
            <a:off x="1807468" y="3823752"/>
            <a:ext cx="3845479" cy="834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2947" y="2148606"/>
            <a:ext cx="2510008" cy="2510008"/>
          </a:xfrm>
          <a:prstGeom prst="rect">
            <a:avLst/>
          </a:prstGeom>
          <a:ln w="19050">
            <a:solidFill>
              <a:schemeClr val="tx1"/>
            </a:solidFill>
          </a:ln>
        </p:spPr>
      </p:pic>
      <p:sp>
        <p:nvSpPr>
          <p:cNvPr id="13" name="下矢印 12"/>
          <p:cNvSpPr/>
          <p:nvPr/>
        </p:nvSpPr>
        <p:spPr>
          <a:xfrm>
            <a:off x="7395327" y="3971957"/>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自由落下の場合と比較して下杵の降下がある場合に充填完了時間が短縮されることが、実験により明らかにされた。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46869" y="2769938"/>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下杵の降下速度は充填完了時間に対する重要なパラメータとされている。実験装置の制限、現象の観測の難しさから実験による解析は難しいが、数値シミュレーションならば可能である。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11320" y="281554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吸引効果による充填完了時間の短縮が確認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146149" y="2323543"/>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415054"/>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下杵の降下速度の変化が充填完了時間に及ぼす影響を明らかする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3818829"/>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punchF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112" r="16918"/>
          <a:stretch/>
        </p:blipFill>
        <p:spPr>
          <a:xfrm>
            <a:off x="6867664" y="989040"/>
            <a:ext cx="2026227" cy="298108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a:t>
            </a:r>
            <a:r>
              <a:rPr lang="ja-JP" altLang="en-US" sz="12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4758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a:t>
            </a:r>
            <a:r>
              <a:rPr lang="ja-JP" altLang="en-US" sz="2400">
                <a:latin typeface="Arial" panose="020B0604020202020204" pitchFamily="34" charset="0"/>
                <a:ea typeface="メイリオ" panose="020B0604030504040204" pitchFamily="50" charset="-128"/>
                <a:cs typeface="Arial" panose="020B0604020202020204" pitchFamily="34" charset="0"/>
              </a:rPr>
              <a:t>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xmlns:a14="http://schemas.microsoft.com/office/drawing/2010/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a14="http://schemas.microsoft.com/office/drawing/2010/main" xmlns="" val="20000"/>
                        </a:ext>
                      </a:extLst>
                    </a:gridCol>
                    <a:gridCol w="1171053">
                      <a:extLst>
                        <a:ext uri="{9D8B030D-6E8A-4147-A177-3AD203B41FA5}">
                          <a16:colId xmlns:a16="http://schemas.microsoft.com/office/drawing/2014/main" xmlns:a14="http://schemas.microsoft.com/office/drawing/2010/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a14="http://schemas.microsoft.com/office/drawing/2010/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a14="http://schemas.microsoft.com/office/drawing/2010/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a14="http://schemas.microsoft.com/office/drawing/2010/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77717309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7" name="図 26"/>
          <p:cNvPicPr/>
          <p:nvPr/>
        </p:nvPicPr>
        <p:blipFill>
          <a:blip r:embed="rId5"/>
          <a:stretch>
            <a:fillRect/>
          </a:stretch>
        </p:blipFill>
        <p:spPr>
          <a:xfrm>
            <a:off x="3209850" y="2159217"/>
            <a:ext cx="2923570" cy="3752586"/>
          </a:xfrm>
          <a:prstGeom prst="rect">
            <a:avLst/>
          </a:prstGeom>
        </p:spPr>
      </p:pic>
      <p:pic>
        <p:nvPicPr>
          <p:cNvPr id="12"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741" r="17306"/>
          <a:stretch/>
        </p:blipFill>
        <p:spPr>
          <a:xfrm>
            <a:off x="6369627" y="2162131"/>
            <a:ext cx="2473036" cy="3749672"/>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257167" y="1154387"/>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121322" y="1442993"/>
            <a:ext cx="605776" cy="415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436" y="1179743"/>
            <a:ext cx="4245657" cy="318424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537046" y="1279471"/>
            <a:ext cx="1207533"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9EF4187-FFAC-9B47-BDDB-889AF826FBBA}"/>
              </a:ext>
            </a:extLst>
          </p:cNvPr>
          <p:cNvSpPr txBox="1"/>
          <p:nvPr/>
        </p:nvSpPr>
        <p:spPr>
          <a:xfrm>
            <a:off x="537046" y="4649283"/>
            <a:ext cx="4259600" cy="830997"/>
          </a:xfrm>
          <a:prstGeom prst="rect">
            <a:avLst/>
          </a:prstGeom>
          <a:noFill/>
        </p:spPr>
        <p:txBody>
          <a:bodyPr wrap="square" rtlCol="0">
            <a:spAutoFit/>
          </a:bodyPr>
          <a:lstStyle/>
          <a:p>
            <a:r>
              <a:rPr lang="ja-JP" altLang="en-US" sz="2400"/>
              <a:t>下杵降下開始時にフラックスが大きい</a:t>
            </a:r>
            <a:endParaRPr lang="en-US" altLang="ja-JP" sz="2400" dirty="0"/>
          </a:p>
        </p:txBody>
      </p:sp>
      <p:pic>
        <p:nvPicPr>
          <p:cNvPr id="18" name="13pressureGradient">
            <a:hlinkClick r:id="" action="ppaction://media"/>
            <a:extLst>
              <a:ext uri="{FF2B5EF4-FFF2-40B4-BE49-F238E27FC236}">
                <a16:creationId xmlns:a16="http://schemas.microsoft.com/office/drawing/2014/main" id="{0B5802AC-6B66-A547-BAD9-E43606FEE0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50652" y="1093902"/>
            <a:ext cx="3600000" cy="1800000"/>
          </a:xfrm>
          <a:prstGeom prst="rect">
            <a:avLst/>
          </a:prstGeom>
        </p:spPr>
      </p:pic>
      <p:pic>
        <p:nvPicPr>
          <p:cNvPr id="19" name="57pressureGradient">
            <a:hlinkClick r:id="" action="ppaction://media"/>
            <a:extLst>
              <a:ext uri="{FF2B5EF4-FFF2-40B4-BE49-F238E27FC236}">
                <a16:creationId xmlns:a16="http://schemas.microsoft.com/office/drawing/2014/main" id="{2E6D8E73-CA72-8546-8EF1-D81BB4954BF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50652" y="3545505"/>
            <a:ext cx="3600000" cy="1800000"/>
          </a:xfrm>
          <a:prstGeom prst="rect">
            <a:avLst/>
          </a:prstGeom>
        </p:spPr>
      </p:pic>
      <p:pic>
        <p:nvPicPr>
          <p:cNvPr id="20" name="図 19">
            <a:extLst>
              <a:ext uri="{FF2B5EF4-FFF2-40B4-BE49-F238E27FC236}">
                <a16:creationId xmlns:a16="http://schemas.microsoft.com/office/drawing/2014/main" id="{A29512BB-C044-BB46-83EA-B64906A3E3A2}"/>
              </a:ext>
            </a:extLst>
          </p:cNvPr>
          <p:cNvPicPr>
            <a:picLocks noChangeAspect="1"/>
          </p:cNvPicPr>
          <p:nvPr/>
        </p:nvPicPr>
        <p:blipFill rotWithShape="1">
          <a:blip r:embed="rId8">
            <a:extLst>
              <a:ext uri="{28A0092B-C50C-407E-A947-70E740481C1C}">
                <a14:useLocalDpi xmlns:a14="http://schemas.microsoft.com/office/drawing/2010/main" val="0"/>
              </a:ext>
            </a:extLst>
          </a:blip>
          <a:srcRect l="14411" r="16861"/>
          <a:stretch/>
        </p:blipFill>
        <p:spPr>
          <a:xfrm>
            <a:off x="8362567" y="1052098"/>
            <a:ext cx="781433" cy="2842512"/>
          </a:xfrm>
          <a:prstGeom prst="rect">
            <a:avLst/>
          </a:prstGeom>
        </p:spPr>
      </p:pic>
      <p:sp>
        <p:nvSpPr>
          <p:cNvPr id="21" name="コンテンツ プレースホルダー 5">
            <a:extLst>
              <a:ext uri="{FF2B5EF4-FFF2-40B4-BE49-F238E27FC236}">
                <a16:creationId xmlns:a16="http://schemas.microsoft.com/office/drawing/2014/main" id="{4E8D13E3-F5DC-6C46-AC4D-72B5ADF29377}"/>
              </a:ext>
            </a:extLst>
          </p:cNvPr>
          <p:cNvSpPr txBox="1">
            <a:spLocks/>
          </p:cNvSpPr>
          <p:nvPr/>
        </p:nvSpPr>
        <p:spPr>
          <a:xfrm>
            <a:off x="4723698" y="2893902"/>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13E94048-E128-F84C-B918-78A2CC645DF4}"/>
              </a:ext>
            </a:extLst>
          </p:cNvPr>
          <p:cNvSpPr txBox="1">
            <a:spLocks/>
          </p:cNvSpPr>
          <p:nvPr/>
        </p:nvSpPr>
        <p:spPr>
          <a:xfrm>
            <a:off x="6547717" y="2893901"/>
            <a:ext cx="1784522"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87D42229-8AB7-7343-A8A9-6EB43EA7E077}"/>
              </a:ext>
            </a:extLst>
          </p:cNvPr>
          <p:cNvSpPr txBox="1">
            <a:spLocks/>
          </p:cNvSpPr>
          <p:nvPr/>
        </p:nvSpPr>
        <p:spPr>
          <a:xfrm>
            <a:off x="4677505" y="5322732"/>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5" name="コンテンツ プレースホルダー 5">
            <a:extLst>
              <a:ext uri="{FF2B5EF4-FFF2-40B4-BE49-F238E27FC236}">
                <a16:creationId xmlns:a16="http://schemas.microsoft.com/office/drawing/2014/main" id="{8D045953-AE05-DE4D-AD45-11D3FC0808CD}"/>
              </a:ext>
            </a:extLst>
          </p:cNvPr>
          <p:cNvSpPr txBox="1">
            <a:spLocks/>
          </p:cNvSpPr>
          <p:nvPr/>
        </p:nvSpPr>
        <p:spPr>
          <a:xfrm>
            <a:off x="6585368" y="5345505"/>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速度に比例して圧力勾配が大きくフラックスがあがる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6000" fill="hold"/>
                                        <p:tgtEl>
                                          <p:spTgt spid="18"/>
                                        </p:tgtEl>
                                      </p:cBhvr>
                                    </p:cmd>
                                  </p:childTnLst>
                                </p:cTn>
                              </p:par>
                              <p:par>
                                <p:cTn id="56" presetID="1" presetClass="mediacall" presetSubtype="0" fill="hold" nodeType="withEffect">
                                  <p:stCondLst>
                                    <p:cond delay="0"/>
                                  </p:stCondLst>
                                  <p:childTnLst>
                                    <p:cmd type="call" cmd="playFrom(0.0)">
                                      <p:cBhvr>
                                        <p:cTn id="57" dur="6000" fill="hold"/>
                                        <p:tgtEl>
                                          <p:spTgt spid="19"/>
                                        </p:tgtEl>
                                      </p:cBhvr>
                                    </p:cmd>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75" repeatCount="indefinite" fill="hold" display="0">
                  <p:stCondLst>
                    <p:cond delay="indefinite"/>
                  </p:stCondLst>
                </p:cTn>
                <p:tgtEl>
                  <p:spTgt spid="19"/>
                </p:tgtEl>
              </p:cMediaNode>
            </p:video>
            <p:video>
              <p:cMediaNode vol="80000">
                <p:cTn id="76" repeatCount="indefinite" fill="hold" display="0">
                  <p:stCondLst>
                    <p:cond delay="indefinite"/>
                  </p:stCondLst>
                </p:cTn>
                <p:tgtEl>
                  <p:spTgt spid="18"/>
                </p:tgtEl>
              </p:cMediaNode>
            </p:video>
          </p:childTnLst>
        </p:cTn>
      </p:par>
    </p:tnLst>
    <p:bldLst>
      <p:bldP spid="16" grpId="0" animBg="1"/>
      <p:bldP spid="17" grpId="0"/>
      <p:bldP spid="21" grpId="0"/>
      <p:bldP spid="22" grpId="0"/>
      <p:bldP spid="23" grpId="0"/>
      <p:bldP spid="25" grpId="0"/>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959639B-EFA9-354C-8E8F-4CBE46097286}"/>
              </a:ext>
            </a:extLst>
          </p:cNvPr>
          <p:cNvPicPr>
            <a:picLocks noChangeAspect="1"/>
          </p:cNvPicPr>
          <p:nvPr/>
        </p:nvPicPr>
        <p:blipFill rotWithShape="1">
          <a:blip r:embed="rId3">
            <a:extLst>
              <a:ext uri="{28A0092B-C50C-407E-A947-70E740481C1C}">
                <a14:useLocalDpi xmlns:a14="http://schemas.microsoft.com/office/drawing/2010/main" val="0"/>
              </a:ext>
            </a:extLst>
          </a:blip>
          <a:srcRect l="20192"/>
          <a:stretch/>
        </p:blipFill>
        <p:spPr>
          <a:xfrm>
            <a:off x="968463" y="1079087"/>
            <a:ext cx="3578963" cy="4484447"/>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707" y="1090950"/>
            <a:ext cx="3498919" cy="2624189"/>
          </a:xfrm>
          <a:prstGeom prst="rect">
            <a:avLst/>
          </a:prstGeom>
        </p:spPr>
      </p:pic>
      <p:pic>
        <p:nvPicPr>
          <p:cNvPr id="18" name="図 17"/>
          <p:cNvPicPr>
            <a:picLocks noChangeAspect="1"/>
          </p:cNvPicPr>
          <p:nvPr/>
        </p:nvPicPr>
        <p:blipFill rotWithShape="1">
          <a:blip r:embed="rId5">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3489886" y="2074042"/>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a:t>気泡が分裂して抜けていかない</a:t>
            </a:r>
            <a:endParaRPr kumimoji="1" lang="ja-JP" altLang="en-US" sz="2400" dirty="0"/>
          </a:p>
        </p:txBody>
      </p:sp>
      <p:cxnSp>
        <p:nvCxnSpPr>
          <p:cNvPr id="28" name="直線矢印コネクタ 27"/>
          <p:cNvCxnSpPr>
            <a:cxnSpLocks/>
            <a:stCxn id="27" idx="1"/>
          </p:cNvCxnSpPr>
          <p:nvPr/>
        </p:nvCxnSpPr>
        <p:spPr>
          <a:xfrm flipH="1" flipV="1">
            <a:off x="4529136" y="3380364"/>
            <a:ext cx="841136" cy="1044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右矢印 16"/>
          <p:cNvSpPr/>
          <p:nvPr/>
        </p:nvSpPr>
        <p:spPr>
          <a:xfrm rot="9196365">
            <a:off x="5303046" y="2822144"/>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a:t>気泡が塊で抜けていく</a:t>
            </a:r>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id="{6671A14C-2EB4-ED4F-B073-02F55E9E104C}"/>
              </a:ext>
            </a:extLst>
          </p:cNvPr>
          <p:cNvSpPr/>
          <p:nvPr/>
        </p:nvSpPr>
        <p:spPr>
          <a:xfrm>
            <a:off x="8030222" y="5354293"/>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28589</TotalTime>
  <Words>1775</Words>
  <Application>Microsoft Macintosh PowerPoint</Application>
  <PresentationFormat>画面に合わせる (4:3)</PresentationFormat>
  <Paragraphs>193</Paragraphs>
  <Slides>13</Slides>
  <Notes>9</Notes>
  <HiddenSlides>3</HiddenSlides>
  <MMClips>9</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13</vt:i4>
      </vt:variant>
    </vt:vector>
  </HeadingPairs>
  <TitlesOfParts>
    <vt:vector size="26" baseType="lpstr">
      <vt:lpstr>ＭＳ Ｐゴシック</vt:lpstr>
      <vt:lpstr>Segoe UI</vt:lpstr>
      <vt:lpstr>ヒラギノ丸ゴ Pro W4</vt:lpstr>
      <vt:lpstr>メイリオ</vt:lpstr>
      <vt:lpstr>源ノ角ゴシック JP Normal</vt:lpstr>
      <vt:lpstr>游ゴシック</vt:lpstr>
      <vt:lpstr>游ゴシック Light</vt:lpstr>
      <vt:lpstr>Arial</vt:lpstr>
      <vt:lpstr>Calibri</vt:lpstr>
      <vt:lpstr>Cambria Math</vt:lpstr>
      <vt:lpstr>1_デザインの設定</vt:lpstr>
      <vt:lpstr>デザインの設定</vt:lpstr>
      <vt:lpstr>3_デザインの設定</vt:lpstr>
      <vt:lpstr>PowerPoint プレゼンテーション</vt:lpstr>
      <vt:lpstr> 研究背景</vt:lpstr>
      <vt:lpstr> 先行研究・本研究の目的</vt:lpstr>
      <vt:lpstr> 解析手法</vt:lpstr>
      <vt:lpstr> 解析条件</vt:lpstr>
      <vt:lpstr> 結果・考察</vt:lpstr>
      <vt:lpstr> 結果・考察</vt:lpstr>
      <vt:lpstr> 結果・考察</vt:lpstr>
      <vt:lpstr> 結果・考察</vt:lpstr>
      <vt:lpstr> 結論</vt:lpstr>
      <vt:lpstr> Numerical Method</vt:lpstr>
      <vt:lpstr> Numerical Method</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3358</cp:revision>
  <dcterms:created xsi:type="dcterms:W3CDTF">2018-11-05T05:45:49Z</dcterms:created>
  <dcterms:modified xsi:type="dcterms:W3CDTF">2019-07-15T10:51:11Z</dcterms:modified>
</cp:coreProperties>
</file>